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9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6940296" cy="2390336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ORGANISATIONAL BEHAVIOUR </a:t>
            </a:r>
            <a:endParaRPr lang="en-US" sz="4400" b="1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+mn-lt"/>
              </a:rPr>
              <a:t>Importance of Organisational Behaviour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100" indent="-14288" algn="just">
              <a:buNone/>
            </a:pPr>
            <a:r>
              <a:rPr lang="en-US" altLang="zh-CN" sz="3600" baseline="-25000" dirty="0">
                <a:cs typeface="Times New Roman" pitchFamily="18" charset="0"/>
              </a:rPr>
              <a:t>O.B is concerned with the study of how and why people behave in the </a:t>
            </a:r>
            <a:r>
              <a:rPr lang="en-US" altLang="zh-CN" sz="3600" baseline="-25000" dirty="0" err="1">
                <a:cs typeface="Times New Roman" pitchFamily="18" charset="0"/>
              </a:rPr>
              <a:t>organisation</a:t>
            </a:r>
            <a:r>
              <a:rPr lang="en-US" altLang="zh-CN" sz="3600" baseline="-25000" dirty="0">
                <a:cs typeface="Times New Roman" pitchFamily="18" charset="0"/>
              </a:rPr>
              <a:t> and also how their </a:t>
            </a:r>
            <a:r>
              <a:rPr lang="en-US" altLang="zh-CN" sz="3600" baseline="-25000" dirty="0" err="1">
                <a:cs typeface="Times New Roman" pitchFamily="18" charset="0"/>
              </a:rPr>
              <a:t>behaviour</a:t>
            </a:r>
            <a:r>
              <a:rPr lang="en-US" altLang="zh-CN" sz="3600" baseline="-25000" dirty="0">
                <a:cs typeface="Times New Roman" pitchFamily="18" charset="0"/>
              </a:rPr>
              <a:t> affects the performance of the </a:t>
            </a:r>
            <a:r>
              <a:rPr lang="en-US" altLang="zh-CN" sz="3600" baseline="-25000" dirty="0" err="1">
                <a:cs typeface="Times New Roman" pitchFamily="18" charset="0"/>
              </a:rPr>
              <a:t>organisation</a:t>
            </a:r>
            <a:r>
              <a:rPr lang="en-US" altLang="zh-CN" sz="3600" baseline="-25000" dirty="0">
                <a:cs typeface="Times New Roman" pitchFamily="18" charset="0"/>
              </a:rPr>
              <a:t>. </a:t>
            </a:r>
          </a:p>
          <a:p>
            <a:pPr marL="419100" indent="-14288" algn="just">
              <a:buNone/>
            </a:pPr>
            <a:endParaRPr lang="en-US" altLang="zh-CN" sz="3600" baseline="-25000" dirty="0">
              <a:cs typeface="Times New Roman" pitchFamily="18" charset="0"/>
            </a:endParaRPr>
          </a:p>
          <a:p>
            <a:pPr marL="1147762" indent="-742950" algn="just">
              <a:buNone/>
            </a:pPr>
            <a:endParaRPr lang="en-US" altLang="zh-CN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marL="419100" indent="-14288" algn="just">
              <a:buNone/>
            </a:pPr>
            <a:endParaRPr lang="en-US" altLang="zh-CN" sz="3600" b="1" u="sng" baseline="-25000" dirty="0">
              <a:latin typeface="Times New Roman" pitchFamily="18" charset="0"/>
              <a:cs typeface="Times New Roman" pitchFamily="18" charset="0"/>
            </a:endParaRPr>
          </a:p>
          <a:p>
            <a:pPr marL="419100" indent="-14288" algn="just">
              <a:buNone/>
            </a:pPr>
            <a:endParaRPr lang="en-US" altLang="zh-CN" sz="3600" baseline="-25000" dirty="0">
              <a:latin typeface="Times New Roman" pitchFamily="18" charset="0"/>
              <a:cs typeface="Times New Roman" pitchFamily="18" charset="0"/>
            </a:endParaRPr>
          </a:p>
          <a:p>
            <a:pPr marL="419100" indent="-14288" algn="just">
              <a:buNone/>
            </a:pPr>
            <a:endParaRPr lang="en-US" altLang="zh-CN" sz="3600" baseline="-25000" dirty="0">
              <a:latin typeface="Times New Roman" pitchFamily="18" charset="0"/>
              <a:cs typeface="Times New Roman" pitchFamily="18" charset="0"/>
            </a:endParaRPr>
          </a:p>
          <a:p>
            <a:pPr marL="419100" indent="-14288" algn="just">
              <a:buNone/>
            </a:pPr>
            <a:endParaRPr lang="en-US" altLang="zh-CN" sz="3600" baseline="-25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zh-CN" sz="28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5400" baseline="-25000" dirty="0">
                <a:latin typeface="+mn-lt"/>
                <a:cs typeface="Times New Roman" pitchFamily="18" charset="0"/>
              </a:rPr>
              <a:t>O.B Provides an opportunity to the management to analyze human</a:t>
            </a:r>
            <a:r>
              <a:rPr lang="en-US" altLang="zh-CN" sz="5400" dirty="0">
                <a:latin typeface="+mn-lt"/>
                <a:cs typeface="Times New Roman" pitchFamily="18" charset="0"/>
              </a:rPr>
              <a:t> </a:t>
            </a:r>
            <a:r>
              <a:rPr lang="en-US" altLang="zh-CN" sz="5400" baseline="-25000" dirty="0" err="1">
                <a:latin typeface="+mn-lt"/>
                <a:cs typeface="Times New Roman" pitchFamily="18" charset="0"/>
              </a:rPr>
              <a:t>behaviour</a:t>
            </a:r>
            <a:endParaRPr lang="en-IN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86800" cy="4389120"/>
          </a:xfrm>
        </p:spPr>
        <p:txBody>
          <a:bodyPr>
            <a:normAutofit/>
          </a:bodyPr>
          <a:lstStyle/>
          <a:p>
            <a:pPr marL="1147762" indent="-742950">
              <a:buNone/>
            </a:pPr>
            <a:r>
              <a:rPr lang="en-US" altLang="zh-CN" sz="3200" b="1" u="sng" baseline="-25000" dirty="0">
                <a:cs typeface="Times New Roman" pitchFamily="18" charset="0"/>
              </a:rPr>
              <a:t>Prescribed at Four levels</a:t>
            </a:r>
            <a:r>
              <a:rPr lang="en-US" altLang="zh-CN" sz="3200" b="1" u="sng" dirty="0">
                <a:cs typeface="Times New Roman" pitchFamily="18" charset="0"/>
              </a:rPr>
              <a:t> </a:t>
            </a:r>
            <a:br>
              <a:rPr lang="en-US" altLang="zh-CN" sz="3200" b="1" u="sng" dirty="0">
                <a:cs typeface="Times New Roman" pitchFamily="18" charset="0"/>
              </a:rPr>
            </a:br>
            <a:endParaRPr lang="en-US" altLang="zh-CN" sz="3200" b="1" u="sng" baseline="-25000" dirty="0">
              <a:cs typeface="Times New Roman" pitchFamily="18" charset="0"/>
            </a:endParaRPr>
          </a:p>
          <a:p>
            <a:pPr marL="1147762" indent="-742950">
              <a:buNone/>
            </a:pPr>
            <a:r>
              <a:rPr lang="en-US" altLang="zh-CN" sz="2800" baseline="-25000" dirty="0">
                <a:cs typeface="Times New Roman" pitchFamily="18" charset="0"/>
              </a:rPr>
              <a:t>a)</a:t>
            </a:r>
            <a:r>
              <a:rPr lang="en-US" altLang="zh-CN" sz="2800" dirty="0">
                <a:cs typeface="Times New Roman" pitchFamily="18" charset="0"/>
              </a:rPr>
              <a:t> </a:t>
            </a:r>
            <a:r>
              <a:rPr lang="en-US" altLang="zh-CN" sz="2400" b="1" dirty="0">
                <a:cs typeface="Times New Roman" pitchFamily="18" charset="0"/>
              </a:rPr>
              <a:t>Individual levels </a:t>
            </a:r>
            <a:r>
              <a:rPr lang="en-US" altLang="zh-CN" sz="2400" dirty="0">
                <a:cs typeface="Times New Roman" pitchFamily="18" charset="0"/>
              </a:rPr>
              <a:t>: How and why individuals behave in 		        a particular way.</a:t>
            </a:r>
          </a:p>
          <a:p>
            <a:pPr marL="1147762" indent="-742950">
              <a:buNone/>
            </a:pPr>
            <a:r>
              <a:rPr lang="en-US" altLang="zh-CN" sz="2400" dirty="0">
                <a:cs typeface="Times New Roman" pitchFamily="18" charset="0"/>
              </a:rPr>
              <a:t>b) </a:t>
            </a:r>
            <a:r>
              <a:rPr lang="en-US" altLang="zh-CN" sz="2400" b="1" dirty="0">
                <a:cs typeface="Times New Roman" pitchFamily="18" charset="0"/>
              </a:rPr>
              <a:t>Inter personal levels </a:t>
            </a:r>
            <a:r>
              <a:rPr lang="en-US" altLang="zh-CN" sz="2400" dirty="0">
                <a:cs typeface="Times New Roman" pitchFamily="18" charset="0"/>
              </a:rPr>
              <a:t>: Superior and subordinate relations,  			    ones peer  or  group or association. </a:t>
            </a:r>
          </a:p>
          <a:p>
            <a:pPr marL="1147762" indent="-742950">
              <a:buNone/>
            </a:pPr>
            <a:r>
              <a:rPr lang="en-US" altLang="zh-CN" sz="2400" dirty="0">
                <a:cs typeface="Times New Roman" pitchFamily="18" charset="0"/>
              </a:rPr>
              <a:t>(though it is inevitable in </a:t>
            </a:r>
            <a:r>
              <a:rPr lang="en-US" altLang="zh-CN" sz="2400" dirty="0" err="1">
                <a:cs typeface="Times New Roman" pitchFamily="18" charset="0"/>
              </a:rPr>
              <a:t>organisation</a:t>
            </a:r>
            <a:r>
              <a:rPr lang="en-US" altLang="zh-CN" sz="2400" dirty="0">
                <a:cs typeface="Times New Roman" pitchFamily="18" charset="0"/>
              </a:rPr>
              <a:t>,  but it effects efficiency)</a:t>
            </a:r>
          </a:p>
          <a:p>
            <a:pPr marL="1147762" indent="-742950">
              <a:buNone/>
            </a:pPr>
            <a:r>
              <a:rPr lang="en-US" altLang="zh-CN" sz="2400" dirty="0">
                <a:cs typeface="Times New Roman" pitchFamily="18" charset="0"/>
              </a:rPr>
              <a:t>c) </a:t>
            </a:r>
            <a:r>
              <a:rPr lang="en-US" altLang="zh-CN" sz="2400" b="1" dirty="0">
                <a:cs typeface="Times New Roman" pitchFamily="18" charset="0"/>
              </a:rPr>
              <a:t>Group level </a:t>
            </a:r>
            <a:r>
              <a:rPr lang="en-US" altLang="zh-CN" sz="2400" dirty="0">
                <a:cs typeface="Times New Roman" pitchFamily="18" charset="0"/>
              </a:rPr>
              <a:t>: Individual </a:t>
            </a:r>
            <a:r>
              <a:rPr lang="en-US" altLang="zh-CN" sz="2400" dirty="0" err="1">
                <a:cs typeface="Times New Roman" pitchFamily="18" charset="0"/>
              </a:rPr>
              <a:t>behaviour</a:t>
            </a:r>
            <a:r>
              <a:rPr lang="en-US" altLang="zh-CN" sz="2400" dirty="0">
                <a:cs typeface="Times New Roman" pitchFamily="18" charset="0"/>
              </a:rPr>
              <a:t> is modified by 		    group pressure.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8305800" cy="4389120"/>
          </a:xfrm>
        </p:spPr>
        <p:txBody>
          <a:bodyPr>
            <a:normAutofit/>
          </a:bodyPr>
          <a:lstStyle/>
          <a:p>
            <a:pPr marL="1147762" indent="-742950" algn="just">
              <a:buNone/>
            </a:pPr>
            <a:r>
              <a:rPr lang="en-US" altLang="zh-CN" sz="2400" dirty="0">
                <a:cs typeface="Times New Roman" pitchFamily="18" charset="0"/>
              </a:rPr>
              <a:t>d) </a:t>
            </a:r>
            <a:r>
              <a:rPr lang="en-US" altLang="zh-CN" sz="2400" b="1" dirty="0">
                <a:cs typeface="Times New Roman" pitchFamily="18" charset="0"/>
              </a:rPr>
              <a:t>Inter group level </a:t>
            </a:r>
            <a:r>
              <a:rPr lang="en-US" altLang="zh-CN" sz="2400" dirty="0">
                <a:cs typeface="Times New Roman" pitchFamily="18" charset="0"/>
              </a:rPr>
              <a:t>: Different groups includes work group, unions, departments etc. Co-operative relations between groups helps to achieve </a:t>
            </a:r>
            <a:r>
              <a:rPr lang="en-US" altLang="zh-CN" sz="2400" dirty="0" err="1">
                <a:cs typeface="Times New Roman" pitchFamily="18" charset="0"/>
              </a:rPr>
              <a:t>organisational</a:t>
            </a:r>
            <a:r>
              <a:rPr lang="en-US" altLang="zh-CN" sz="2400" dirty="0">
                <a:cs typeface="Times New Roman" pitchFamily="18" charset="0"/>
              </a:rPr>
              <a:t> objectives . </a:t>
            </a:r>
          </a:p>
          <a:p>
            <a:pPr marL="1147762" indent="-742950" algn="just">
              <a:buNone/>
            </a:pPr>
            <a:r>
              <a:rPr lang="en-US" altLang="zh-CN" sz="2400" dirty="0">
                <a:cs typeface="Times New Roman" pitchFamily="18" charset="0"/>
              </a:rPr>
              <a:t>           On the other hand even competitive relationship helps to achieve </a:t>
            </a:r>
            <a:r>
              <a:rPr lang="en-US" altLang="zh-CN" sz="2400" dirty="0" err="1">
                <a:cs typeface="Times New Roman" pitchFamily="18" charset="0"/>
              </a:rPr>
              <a:t>organisational</a:t>
            </a:r>
            <a:r>
              <a:rPr lang="en-US" altLang="zh-CN" sz="2400" dirty="0">
                <a:cs typeface="Times New Roman" pitchFamily="18" charset="0"/>
              </a:rPr>
              <a:t> objectives , only if there is a positive competition. </a:t>
            </a:r>
          </a:p>
          <a:p>
            <a:pPr marL="1147762" indent="-742950" algn="just"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Controlling and </a:t>
            </a:r>
            <a:r>
              <a:rPr lang="en-IN" sz="4900" dirty="0">
                <a:latin typeface="Times New Roman" pitchFamily="18" charset="0"/>
                <a:cs typeface="Times New Roman" pitchFamily="18" charset="0"/>
              </a:rPr>
              <a:t>Directing</a:t>
            </a:r>
            <a:r>
              <a:rPr lang="en-IN" dirty="0"/>
              <a:t> Human Behaviour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/>
              <a:t>By the use of power and sanction </a:t>
            </a:r>
            <a:r>
              <a:rPr lang="en-IN" sz="2400" dirty="0"/>
              <a:t>(to attain individual 					and organisational goals)</a:t>
            </a:r>
          </a:p>
          <a:p>
            <a:r>
              <a:rPr lang="en-IN" sz="2400" b="1" dirty="0"/>
              <a:t>Leadership</a:t>
            </a:r>
            <a:r>
              <a:rPr lang="en-IN" sz="2400" dirty="0"/>
              <a:t> (Success and </a:t>
            </a:r>
            <a:r>
              <a:rPr lang="en-IN" sz="2400" dirty="0" err="1"/>
              <a:t>unsecess</a:t>
            </a:r>
            <a:r>
              <a:rPr lang="en-IN" sz="2400" dirty="0"/>
              <a:t> of organisation 			   depends on effective leadership)</a:t>
            </a:r>
          </a:p>
          <a:p>
            <a:r>
              <a:rPr lang="en-IN" sz="2400" b="1" dirty="0"/>
              <a:t>Communication</a:t>
            </a:r>
            <a:r>
              <a:rPr lang="en-IN" sz="2400" dirty="0"/>
              <a:t> (effective managers must be effective  			communicator)</a:t>
            </a:r>
          </a:p>
          <a:p>
            <a:r>
              <a:rPr lang="en-IN" sz="2400" b="1" dirty="0"/>
              <a:t>Organisational Climate </a:t>
            </a:r>
            <a:r>
              <a:rPr lang="en-IN" sz="2400" dirty="0"/>
              <a:t>(Total organisation structure)</a:t>
            </a:r>
          </a:p>
          <a:p>
            <a:r>
              <a:rPr lang="en-IN" sz="2400" b="1" dirty="0"/>
              <a:t>Organisation Adaptation (</a:t>
            </a:r>
            <a:r>
              <a:rPr lang="en-IN" sz="2400" dirty="0"/>
              <a:t>Adapt to changing real life 				     situations)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Personality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Derived from Latin word “</a:t>
            </a:r>
            <a:r>
              <a:rPr lang="en-IN" b="1" dirty="0" err="1"/>
              <a:t>Personare</a:t>
            </a:r>
            <a:r>
              <a:rPr lang="en-IN" dirty="0"/>
              <a:t>” which means </a:t>
            </a:r>
          </a:p>
          <a:p>
            <a:pPr>
              <a:buNone/>
            </a:pPr>
            <a:r>
              <a:rPr lang="en-IN" b="1" dirty="0"/>
              <a:t>“to speak through”.</a:t>
            </a:r>
          </a:p>
          <a:p>
            <a:r>
              <a:rPr lang="en-IN" dirty="0"/>
              <a:t>It means external behaviour like charm, dress appearance, attractiveness etc.</a:t>
            </a:r>
          </a:p>
          <a:p>
            <a:r>
              <a:rPr lang="en-IN" dirty="0"/>
              <a:t>Personality is a organised system of behaviour, attitude and values that characterize an individual and account for a particular way in which they function in an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According to </a:t>
            </a:r>
            <a:r>
              <a:rPr lang="en-IN" b="1" dirty="0"/>
              <a:t>Hilgard</a:t>
            </a:r>
            <a:r>
              <a:rPr lang="en-IN" dirty="0"/>
              <a:t> “ Personality may be understood as the characteristics pattern of behaviour and modes of thinking that determine a person’s adjustment to the environment”.</a:t>
            </a:r>
          </a:p>
          <a:p>
            <a:r>
              <a:rPr lang="en-IN" dirty="0"/>
              <a:t>According to </a:t>
            </a:r>
            <a:r>
              <a:rPr lang="en-IN" b="1" dirty="0"/>
              <a:t>Ruch “ </a:t>
            </a:r>
            <a:r>
              <a:rPr lang="en-IN" dirty="0"/>
              <a:t>Personality can be described as how he understands and views himself, and his pattern of inner and outer measurable traits”.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Determinants of Personality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en-IN" b="1" u="sng" dirty="0"/>
              <a:t>Heredity :</a:t>
            </a:r>
            <a:r>
              <a:rPr lang="en-IN" b="1" dirty="0"/>
              <a:t> </a:t>
            </a:r>
            <a:r>
              <a:rPr lang="en-IN" dirty="0"/>
              <a:t>(qualities transferred from parents to 			</a:t>
            </a:r>
            <a:r>
              <a:rPr lang="en-IN" dirty="0" err="1"/>
              <a:t>childrens</a:t>
            </a:r>
            <a:r>
              <a:rPr lang="en-IN" dirty="0"/>
              <a:t>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IN" b="1" u="sng" dirty="0"/>
              <a:t>Environment :  </a:t>
            </a:r>
          </a:p>
          <a:p>
            <a:pPr marL="514350" indent="-514350">
              <a:buAutoNum type="alphaLcParenR"/>
            </a:pPr>
            <a:r>
              <a:rPr lang="en-IN" b="1" dirty="0"/>
              <a:t>Cultural Environment </a:t>
            </a:r>
            <a:r>
              <a:rPr lang="en-IN" dirty="0"/>
              <a:t>(Value for hard work, family 				     closeness)</a:t>
            </a:r>
          </a:p>
          <a:p>
            <a:pPr marL="514350" indent="-514350">
              <a:buAutoNum type="alphaLcParenR"/>
            </a:pPr>
            <a:r>
              <a:rPr lang="en-IN" b="1" dirty="0"/>
              <a:t>Home</a:t>
            </a:r>
            <a:r>
              <a:rPr lang="en-IN" dirty="0"/>
              <a:t> </a:t>
            </a:r>
            <a:r>
              <a:rPr lang="en-IN" b="1" dirty="0"/>
              <a:t>Environment </a:t>
            </a:r>
            <a:r>
              <a:rPr lang="en-IN" dirty="0"/>
              <a:t>(Elders serves as models for 				youngsters)</a:t>
            </a:r>
          </a:p>
          <a:p>
            <a:pPr marL="514350" indent="-514350">
              <a:buAutoNum type="alphaLcParenR"/>
            </a:pPr>
            <a:r>
              <a:rPr lang="en-IN" b="1" dirty="0"/>
              <a:t>Socialisation </a:t>
            </a:r>
            <a:r>
              <a:rPr lang="en-IN" dirty="0"/>
              <a:t>(Social groups friends, peers, work    			groups etc)</a:t>
            </a:r>
          </a:p>
          <a:p>
            <a:pPr marL="514350" indent="-514350">
              <a:buNone/>
            </a:pPr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en-IN" b="1" u="sng" dirty="0"/>
              <a:t>Situation</a:t>
            </a:r>
            <a:r>
              <a:rPr lang="en-IN" b="1" dirty="0"/>
              <a:t>: </a:t>
            </a:r>
            <a:r>
              <a:rPr lang="en-IN" b="1" dirty="0">
                <a:sym typeface="Wingdings" pitchFamily="2" charset="2"/>
              </a:rPr>
              <a:t>(</a:t>
            </a:r>
            <a:r>
              <a:rPr lang="en-IN" dirty="0">
                <a:sym typeface="Wingdings" pitchFamily="2" charset="2"/>
              </a:rPr>
              <a:t>People behave differently in different 		     situations)</a:t>
            </a:r>
          </a:p>
          <a:p>
            <a:pPr marL="514350" indent="-514350">
              <a:buNone/>
            </a:pPr>
            <a:endParaRPr lang="en-IN" dirty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IN" dirty="0">
                <a:sym typeface="Wingdings" pitchFamily="2" charset="2"/>
              </a:rPr>
              <a:t>Conclusion :  All the above determinants affect individuals personality in one or the other way . </a:t>
            </a:r>
            <a:endParaRPr lang="en-IN" dirty="0"/>
          </a:p>
          <a:p>
            <a:pPr marL="514350" indent="-51435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243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Importance of Organisational Behaviour</vt:lpstr>
      <vt:lpstr>O.B Provides an opportunity to the management to analyze human behaviour</vt:lpstr>
      <vt:lpstr>PowerPoint Presentation</vt:lpstr>
      <vt:lpstr>Controlling and Directing Human Behaviour</vt:lpstr>
      <vt:lpstr>Personality</vt:lpstr>
      <vt:lpstr>Definition</vt:lpstr>
      <vt:lpstr>Determinants of Personality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SHK1</dc:creator>
  <cp:lastModifiedBy>LENOVO</cp:lastModifiedBy>
  <cp:revision>24</cp:revision>
  <dcterms:created xsi:type="dcterms:W3CDTF">2006-08-16T00:00:00Z</dcterms:created>
  <dcterms:modified xsi:type="dcterms:W3CDTF">2020-08-09T10:11:44Z</dcterms:modified>
</cp:coreProperties>
</file>